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8" r:id="rId3"/>
    <p:sldId id="259" r:id="rId4"/>
    <p:sldId id="295" r:id="rId5"/>
    <p:sldId id="260" r:id="rId6"/>
    <p:sldId id="261" r:id="rId7"/>
    <p:sldId id="293" r:id="rId8"/>
    <p:sldId id="273" r:id="rId9"/>
    <p:sldId id="294" r:id="rId10"/>
    <p:sldId id="262" r:id="rId11"/>
    <p:sldId id="266" r:id="rId12"/>
    <p:sldId id="296" r:id="rId13"/>
    <p:sldId id="297" r:id="rId14"/>
    <p:sldId id="267" r:id="rId15"/>
    <p:sldId id="268" r:id="rId16"/>
    <p:sldId id="299" r:id="rId17"/>
    <p:sldId id="298" r:id="rId18"/>
    <p:sldId id="301" r:id="rId19"/>
    <p:sldId id="269" r:id="rId20"/>
    <p:sldId id="274" r:id="rId21"/>
    <p:sldId id="302" r:id="rId22"/>
    <p:sldId id="276" r:id="rId23"/>
    <p:sldId id="278" r:id="rId24"/>
    <p:sldId id="279" r:id="rId25"/>
    <p:sldId id="303" r:id="rId26"/>
    <p:sldId id="304" r:id="rId27"/>
    <p:sldId id="305" r:id="rId28"/>
    <p:sldId id="306" r:id="rId29"/>
    <p:sldId id="280" r:id="rId30"/>
    <p:sldId id="307" r:id="rId31"/>
    <p:sldId id="308" r:id="rId32"/>
    <p:sldId id="281" r:id="rId33"/>
    <p:sldId id="309" r:id="rId34"/>
    <p:sldId id="282" r:id="rId35"/>
    <p:sldId id="283" r:id="rId36"/>
    <p:sldId id="284" r:id="rId37"/>
    <p:sldId id="286" r:id="rId38"/>
    <p:sldId id="287" r:id="rId39"/>
    <p:sldId id="310" r:id="rId40"/>
    <p:sldId id="288" r:id="rId41"/>
    <p:sldId id="312" r:id="rId42"/>
    <p:sldId id="289" r:id="rId43"/>
    <p:sldId id="311" r:id="rId44"/>
    <p:sldId id="290" r:id="rId45"/>
    <p:sldId id="313" r:id="rId46"/>
    <p:sldId id="314" r:id="rId47"/>
    <p:sldId id="315" r:id="rId48"/>
    <p:sldId id="291" r:id="rId49"/>
    <p:sldId id="316" r:id="rId50"/>
    <p:sldId id="292" r:id="rId51"/>
    <p:sldId id="31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C3C39F3-EBC8-4391-98AF-FDFA17CB2ED7}">
          <p14:sldIdLst>
            <p14:sldId id="257"/>
            <p14:sldId id="318"/>
            <p14:sldId id="259"/>
            <p14:sldId id="295"/>
            <p14:sldId id="260"/>
            <p14:sldId id="261"/>
            <p14:sldId id="293"/>
            <p14:sldId id="273"/>
            <p14:sldId id="294"/>
            <p14:sldId id="262"/>
            <p14:sldId id="266"/>
            <p14:sldId id="296"/>
            <p14:sldId id="297"/>
            <p14:sldId id="267"/>
            <p14:sldId id="268"/>
            <p14:sldId id="299"/>
            <p14:sldId id="298"/>
            <p14:sldId id="301"/>
            <p14:sldId id="269"/>
            <p14:sldId id="274"/>
            <p14:sldId id="302"/>
            <p14:sldId id="276"/>
            <p14:sldId id="278"/>
            <p14:sldId id="279"/>
            <p14:sldId id="303"/>
            <p14:sldId id="304"/>
            <p14:sldId id="305"/>
            <p14:sldId id="306"/>
            <p14:sldId id="280"/>
            <p14:sldId id="307"/>
            <p14:sldId id="308"/>
            <p14:sldId id="281"/>
            <p14:sldId id="309"/>
            <p14:sldId id="282"/>
            <p14:sldId id="283"/>
            <p14:sldId id="284"/>
            <p14:sldId id="286"/>
            <p14:sldId id="287"/>
            <p14:sldId id="310"/>
            <p14:sldId id="288"/>
            <p14:sldId id="312"/>
            <p14:sldId id="289"/>
            <p14:sldId id="311"/>
            <p14:sldId id="290"/>
            <p14:sldId id="313"/>
            <p14:sldId id="314"/>
            <p14:sldId id="315"/>
            <p14:sldId id="291"/>
            <p14:sldId id="316"/>
            <p14:sldId id="292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59" d="100"/>
          <a:sy n="59" d="100"/>
        </p:scale>
        <p:origin x="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C252-59CE-42EE-A7A7-8F36CD403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E4AB6-C130-4E29-934D-F894E3607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045FD-3E42-4435-9290-60638C6A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3DAC9-63F3-4C9E-8CBD-9ED853B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0DC84-BAC2-41BE-89A5-0E3C7489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2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A23D-7CCE-408D-8D5B-D6DB8005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220CD-7DB2-4D1A-913F-3DE4407DBA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C403-2E20-46D7-B893-90CCA369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906BA-931C-45C2-B57A-9CA2443F8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9AAF7-E3EC-4DF0-93F9-AA53068D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A185B-EA7B-47CA-A229-C88B7D644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0DF1-33EA-4179-A359-2CA4CAD3A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C8A41-A06C-46F5-93C9-2E3C308BF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5F532-D6B9-4EDA-A4C2-9F44E185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F8E89-314A-4B01-B30C-B91A6115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9A48-B3E7-4F13-BA4A-50A6E71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9FA2D-C17F-422C-A679-E1E3DA5BA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B50F-AD33-492F-BE23-96536B76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929E-9FD3-4997-A514-056D15BC8FB2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EC26B-17D2-4611-A650-9B2D0B36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090E2-A8CF-4A35-A29B-B761911F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BECFB-26C5-47CD-9F29-ADE5796EA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4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BACB-D9E3-449E-B773-2D0C2787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7DE5-BCFF-4CD4-8256-D50353988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DF7CB-1A32-41A8-871D-27CFE3E7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A0C0-EB11-4B09-BB24-F0DA4F89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A884D-0C15-4CB3-B1B5-91F6A557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9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3BC8-D8A7-4E27-9884-1C9DE0596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D0F26-8C55-4BAC-9B2C-DEB91A0B1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6B0EC-614B-4975-8B6C-915C1108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CE45D-9CC4-4016-A793-0319BA76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9D755-B92B-468E-A848-F54E9EA8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8DD4-1DD6-4EEB-AFC7-1CF37F83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86B8-E45D-4D9A-B360-EF1263249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8A6D-619B-49B8-B3D0-D445449B1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8534E-A420-4C6B-A89C-0826B4FC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390B2-7314-45A4-9E7D-67D7603D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2674B-146C-47F5-B630-26C448E3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A5EE-2E77-406C-84D0-19F7FC0B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409EE-7BC1-4E07-8563-421DF3575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F1FB4-2BBC-4E54-BA8A-14FCBA788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811FF-1846-477A-96F6-6306B707F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638D2-7A8A-4486-A220-1D05B4580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AF47B-5A08-43EA-B1D1-32B0CCD8C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C9B2E-8998-4516-BCB3-E4A15FF2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946C5C-B8D7-47C5-A100-E80C296D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2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888C-7530-4D32-8414-18EF195F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03BC7-099F-485B-BA0A-53A9CACA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111F9-9746-43F8-9BE5-BD5B63CF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7D355-F61F-444C-8A19-F2BFC8B9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680B7-5CFC-42BF-8850-8E004AA1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3936C-A01C-4095-9B99-3A7346EBA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99C6B-2622-4192-95AA-093B7717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0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7533-6D4C-464A-90FF-F337238B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8268-1C72-408A-827B-83FA1CA94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51893-3484-420F-B4C4-112C9830E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8703A-AE5E-4C0D-8572-03772FF7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3DF93-0B9D-4DD5-AD7A-16047222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06176-75C1-43FF-96FF-06946694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2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9AEC-FD43-42B8-9EE9-5B09312B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D33EE-01BC-4853-BA70-7C37CED9E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7BF77-895A-422B-A11C-C5F623C6A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7CC61-8ACD-42C5-A2EE-ACFEC6A6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84FD8-FE76-4125-9588-61DF2C66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267D-5D1C-447C-9013-C3F4E16C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50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2000"/>
            <a:lum/>
          </a:blip>
          <a:srcRect/>
          <a:stretch>
            <a:fillRect l="-56000" r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C67F6-AC2E-4754-9782-C696D84C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82E28-9DAA-43B8-8C64-86632C291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8FE2C-908D-40B0-8E7C-999F3926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49459-9DA8-4F7B-BD66-F811B5B21FFC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15923-A6D0-408C-8C82-AE29827CD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AF50-B379-463F-8C4C-F0E818FD9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BAB7-2804-45EC-A340-02DC89B1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83DC-1707-45A4-A909-4E067A96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8973-3EB1-439B-8F01-C4A2656D3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Data: Austin Animal Center, </a:t>
            </a:r>
            <a:r>
              <a:rPr lang="en-US" dirty="0" err="1"/>
              <a:t>Dogtime</a:t>
            </a:r>
            <a:r>
              <a:rPr lang="en-US" dirty="0"/>
              <a:t> breed descriptions</a:t>
            </a:r>
          </a:p>
        </p:txBody>
      </p:sp>
      <p:pic>
        <p:nvPicPr>
          <p:cNvPr id="2050" name="Picture 2" descr="Four dogs in a caged-off section of the animal shelter.">
            <a:extLst>
              <a:ext uri="{FF2B5EF4-FFF2-40B4-BE49-F238E27FC236}">
                <a16:creationId xmlns:a16="http://schemas.microsoft.com/office/drawing/2014/main" id="{7BFBA3CA-43BC-49E1-B27D-D03A2A118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916" t="41323" r="43916" b="-41323"/>
          <a:stretch/>
        </p:blipFill>
        <p:spPr bwMode="auto">
          <a:xfrm>
            <a:off x="-1323703" y="2475411"/>
            <a:ext cx="10290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5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CA2D-7133-49FE-9645-CA88EB69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Dataset: dog breed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75545-758C-430B-A322-124413DC6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216 listed breeds, 31 variables</a:t>
            </a:r>
          </a:p>
          <a:p>
            <a:r>
              <a:rPr lang="en-US" dirty="0"/>
              <a:t>Example of variables and rows: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49869-6375-4E15-B654-C6498243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47" y="2889368"/>
            <a:ext cx="10447105" cy="25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8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714D-4EE4-4B53-A085-3784BE41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Feature Selection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5C8654-A797-4C41-A786-1DC29187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Review features in dog breed descriptions and eliminate any highly correlated features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3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8096B-4CDA-495C-A7D0-95D42B42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07" y="365125"/>
            <a:ext cx="7188569" cy="63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714D-4EE4-4B53-A085-3784BE41F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Feature Selection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05C8654-A797-4C41-A786-1DC29187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 numerical review. Eliminate correlated features, especially those that are measuring nearly the same 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6CDCC-DDDA-4B22-A60C-FAB23BD3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49" y="2741430"/>
            <a:ext cx="9306257" cy="38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3DA0-B22D-44A9-9961-EC0967CA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Augmentation: Combining </a:t>
            </a:r>
            <a:r>
              <a:rPr lang="en-US" dirty="0" err="1"/>
              <a:t>Datsets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93B54-0B9C-4255-8CD3-A39952859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breed descriptions: multiple interval features instead of one highly fragmented 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392260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258EE-0D04-4626-AE9B-7234CF28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64" y="2884888"/>
            <a:ext cx="4512662" cy="28056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437AB-DD60-4BD8-9778-E8BCADF0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55758"/>
          </a:xfrm>
        </p:spPr>
        <p:txBody>
          <a:bodyPr/>
          <a:lstStyle/>
          <a:p>
            <a:r>
              <a:rPr lang="en-US" dirty="0"/>
              <a:t>Breed has multiple breeds for many animals, and very fragmented.</a:t>
            </a:r>
          </a:p>
          <a:p>
            <a:r>
              <a:rPr lang="en-US" dirty="0"/>
              <a:t>Most commonly listed breeds by percent of total:</a:t>
            </a:r>
          </a:p>
        </p:txBody>
      </p:sp>
    </p:spTree>
    <p:extLst>
      <p:ext uri="{BB962C8B-B14F-4D97-AF65-F5344CB8AC3E}">
        <p14:creationId xmlns:p14="http://schemas.microsoft.com/office/powerpoint/2010/main" val="317857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437AB-DD60-4BD8-9778-E8BCADF0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55758"/>
          </a:xfrm>
        </p:spPr>
        <p:txBody>
          <a:bodyPr/>
          <a:lstStyle/>
          <a:p>
            <a:r>
              <a:rPr lang="en-US" dirty="0"/>
              <a:t>Need breed names in shelter data to exactly match breed names in description</a:t>
            </a:r>
          </a:p>
          <a:p>
            <a:r>
              <a:rPr lang="en-US" dirty="0"/>
              <a:t>Pulled descriptors like ‘Longhair’ out of breed field into new features</a:t>
            </a:r>
          </a:p>
          <a:p>
            <a:r>
              <a:rPr lang="en-US" dirty="0"/>
              <a:t>Created second breed feature to split listings with two breeds, e.g. “German Shepherd Dog/Golden Retriever”</a:t>
            </a:r>
          </a:p>
        </p:txBody>
      </p:sp>
    </p:spTree>
    <p:extLst>
      <p:ext uri="{BB962C8B-B14F-4D97-AF65-F5344CB8AC3E}">
        <p14:creationId xmlns:p14="http://schemas.microsoft.com/office/powerpoint/2010/main" val="308963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BFB43-AE88-4327-8DF6-52DCF3E2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99" y="1609631"/>
            <a:ext cx="9989402" cy="42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F54-84CC-4EA1-A3BB-1A6459FD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Breed Field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437AB-DD60-4BD8-9778-E8BCADF0D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55758"/>
          </a:xfrm>
        </p:spPr>
        <p:txBody>
          <a:bodyPr/>
          <a:lstStyle/>
          <a:p>
            <a:r>
              <a:rPr lang="en-US" dirty="0"/>
              <a:t>Cleaned until remaining breeds were not in description </a:t>
            </a:r>
            <a:r>
              <a:rPr lang="en-US" dirty="0" err="1"/>
              <a:t>dataframe</a:t>
            </a:r>
            <a:r>
              <a:rPr lang="en-US" dirty="0"/>
              <a:t> or ambiguous (e.g. there are two breeds know as 'Staffordshire')</a:t>
            </a:r>
          </a:p>
        </p:txBody>
      </p:sp>
    </p:spTree>
    <p:extLst>
      <p:ext uri="{BB962C8B-B14F-4D97-AF65-F5344CB8AC3E}">
        <p14:creationId xmlns:p14="http://schemas.microsoft.com/office/powerpoint/2010/main" val="753365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C720-583A-4E75-A0E7-610674B7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Combine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FD4C-C677-4F66-A599-3CDD95543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Merged </a:t>
            </a:r>
            <a:r>
              <a:rPr lang="en-US" dirty="0" err="1"/>
              <a:t>dataframes</a:t>
            </a:r>
            <a:r>
              <a:rPr lang="en-US" dirty="0"/>
              <a:t> so dog breed description features added to the shelter records</a:t>
            </a:r>
          </a:p>
          <a:p>
            <a:r>
              <a:rPr lang="en-US" dirty="0"/>
              <a:t>Imported a duplicate set of description features and averaged breed description data for animals with multiple breeds listed</a:t>
            </a:r>
          </a:p>
          <a:p>
            <a:r>
              <a:rPr lang="en-US" dirty="0"/>
              <a:t>Filled nulls for animals whose breed did not match an entry in the description </a:t>
            </a:r>
            <a:r>
              <a:rPr lang="en-US" dirty="0" err="1"/>
              <a:t>dataframe</a:t>
            </a:r>
            <a:r>
              <a:rPr lang="en-US" dirty="0"/>
              <a:t>. Used feature means.</a:t>
            </a:r>
          </a:p>
        </p:txBody>
      </p:sp>
    </p:spTree>
    <p:extLst>
      <p:ext uri="{BB962C8B-B14F-4D97-AF65-F5344CB8AC3E}">
        <p14:creationId xmlns:p14="http://schemas.microsoft.com/office/powerpoint/2010/main" val="380902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83DC-1707-45A4-A909-4E067A96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18973-3EB1-439B-8F01-C4A2656D3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predict length of stay for dogs entering the Austin Animal Center</a:t>
            </a:r>
          </a:p>
          <a:p>
            <a:r>
              <a:rPr lang="en-US" dirty="0"/>
              <a:t>Learn what characteristics affect the length of stay</a:t>
            </a:r>
          </a:p>
        </p:txBody>
      </p:sp>
    </p:spTree>
    <p:extLst>
      <p:ext uri="{BB962C8B-B14F-4D97-AF65-F5344CB8AC3E}">
        <p14:creationId xmlns:p14="http://schemas.microsoft.com/office/powerpoint/2010/main" val="108808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735C-E2F2-4458-A013-B25B81B8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45881-A49C-4B50-B649-5C2E80DD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05" y="2721202"/>
            <a:ext cx="8319077" cy="29338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896A-B503-433D-A936-81130CAE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930499"/>
          </a:xfrm>
        </p:spPr>
        <p:txBody>
          <a:bodyPr/>
          <a:lstStyle/>
          <a:p>
            <a:r>
              <a:rPr lang="en-US" dirty="0"/>
              <a:t>Sex/Neutering:</a:t>
            </a:r>
          </a:p>
        </p:txBody>
      </p:sp>
    </p:spTree>
    <p:extLst>
      <p:ext uri="{BB962C8B-B14F-4D97-AF65-F5344CB8AC3E}">
        <p14:creationId xmlns:p14="http://schemas.microsoft.com/office/powerpoint/2010/main" val="300490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735C-E2F2-4458-A013-B25B81B8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C896A-B503-433D-A936-81130CAE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930499"/>
          </a:xfrm>
        </p:spPr>
        <p:txBody>
          <a:bodyPr/>
          <a:lstStyle/>
          <a:p>
            <a:r>
              <a:rPr lang="en-US" dirty="0"/>
              <a:t>Sex/Neutering:</a:t>
            </a:r>
          </a:p>
          <a:p>
            <a:r>
              <a:rPr lang="en-US" dirty="0"/>
              <a:t>Changed to Sex, Neutered, and </a:t>
            </a:r>
            <a:r>
              <a:rPr lang="en-US" dirty="0" err="1"/>
              <a:t>Neutered_in_Shelter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8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8500-0562-4021-9329-0A888398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Engineering: Datetime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E8FB1-4368-4BB0-8CFC-9E411E606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Turned into One Hot Encoded features for the day of week and the season when animal entered the shelter</a:t>
            </a:r>
          </a:p>
        </p:txBody>
      </p:sp>
    </p:spTree>
    <p:extLst>
      <p:ext uri="{BB962C8B-B14F-4D97-AF65-F5344CB8AC3E}">
        <p14:creationId xmlns:p14="http://schemas.microsoft.com/office/powerpoint/2010/main" val="1113597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675C-0310-44B3-98E8-1EB1CE1F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D4FBC-EDB2-47FD-A672-3F6EB4D53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by splitting data into train &amp; test</a:t>
            </a:r>
          </a:p>
        </p:txBody>
      </p:sp>
    </p:spTree>
    <p:extLst>
      <p:ext uri="{BB962C8B-B14F-4D97-AF65-F5344CB8AC3E}">
        <p14:creationId xmlns:p14="http://schemas.microsoft.com/office/powerpoint/2010/main" val="91418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B18-41A9-484D-9AEF-E9569DA8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Selection: Look for Multicollinearity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1918-619D-46E9-A091-A87DA12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Correlation heatmap:</a:t>
            </a:r>
          </a:p>
        </p:txBody>
      </p:sp>
    </p:spTree>
    <p:extLst>
      <p:ext uri="{BB962C8B-B14F-4D97-AF65-F5344CB8AC3E}">
        <p14:creationId xmlns:p14="http://schemas.microsoft.com/office/powerpoint/2010/main" val="417145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A0BF79-21B8-4A77-8901-C35872A5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110" y="244311"/>
            <a:ext cx="7391780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09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B18-41A9-484D-9AEF-E9569DA8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Selection: Look for Multicollinearity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1918-619D-46E9-A091-A87DA12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in on a few features that look like they have important correlations:</a:t>
            </a:r>
          </a:p>
        </p:txBody>
      </p:sp>
    </p:spTree>
    <p:extLst>
      <p:ext uri="{BB962C8B-B14F-4D97-AF65-F5344CB8AC3E}">
        <p14:creationId xmlns:p14="http://schemas.microsoft.com/office/powerpoint/2010/main" val="2603944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A52A9A-6077-4937-82C9-BBC0A65C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8" y="381740"/>
            <a:ext cx="9799568" cy="58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8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B18-41A9-484D-9AEF-E9569DA8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 Selection: Look for Multicollinearity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1918-619D-46E9-A091-A87DA127D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multicollinearity but not enough to remove any features</a:t>
            </a:r>
          </a:p>
        </p:txBody>
      </p:sp>
    </p:spTree>
    <p:extLst>
      <p:ext uri="{BB962C8B-B14F-4D97-AF65-F5344CB8AC3E}">
        <p14:creationId xmlns:p14="http://schemas.microsoft.com/office/powerpoint/2010/main" val="398966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C74-A947-43BB-8F0F-398A3A4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Variable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4D11-47B2-4A43-9078-5114CE17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of target variable: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7B8A9-D31D-4FEF-B02A-BA9EB59A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89" y="2299317"/>
            <a:ext cx="10281665" cy="41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4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F188-6365-4F1F-A79A-81A9381A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Shelter Dataset: Exploration &amp;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A3250-0B0F-43A1-9C6E-408D26B13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Unhelpful Fields: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67056-21A5-408C-B9BA-14D39D33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16" y="2550677"/>
            <a:ext cx="10185592" cy="17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C74-A947-43BB-8F0F-398A3A4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Variable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4D11-47B2-4A43-9078-5114CE173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of target variable: </a:t>
            </a:r>
          </a:p>
          <a:p>
            <a:r>
              <a:rPr lang="en-US" dirty="0"/>
              <a:t>Strongly right skewed</a:t>
            </a:r>
          </a:p>
          <a:p>
            <a:r>
              <a:rPr lang="en-US" dirty="0"/>
              <a:t>Very long stays may be a data quality issue or caused by different reasons; stays over 1 year removed.</a:t>
            </a:r>
          </a:p>
        </p:txBody>
      </p:sp>
    </p:spTree>
    <p:extLst>
      <p:ext uri="{BB962C8B-B14F-4D97-AF65-F5344CB8AC3E}">
        <p14:creationId xmlns:p14="http://schemas.microsoft.com/office/powerpoint/2010/main" val="309137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FC74-A947-43BB-8F0F-398A3A45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Review Variable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E4D11-47B2-4A43-9078-5114CE173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480045"/>
          </a:xfrm>
        </p:spPr>
        <p:txBody>
          <a:bodyPr/>
          <a:lstStyle/>
          <a:p>
            <a:r>
              <a:rPr lang="en-US" dirty="0"/>
              <a:t>Box-cox transformation performed on 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D1D7D-3632-4541-A28B-ED928EC9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90" y="2425973"/>
            <a:ext cx="9150820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1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A955-D38C-487F-BE9C-93458B16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Algorithmic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D0688-5574-4E87-94FB-4B92C6FEA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Boruta feature selection using a random forest estimator</a:t>
            </a:r>
          </a:p>
          <a:p>
            <a:r>
              <a:rPr lang="en-US" dirty="0"/>
              <a:t>Used perc=50 to reduce chance of eliminating too many features</a:t>
            </a:r>
          </a:p>
        </p:txBody>
      </p:sp>
    </p:spTree>
    <p:extLst>
      <p:ext uri="{BB962C8B-B14F-4D97-AF65-F5344CB8AC3E}">
        <p14:creationId xmlns:p14="http://schemas.microsoft.com/office/powerpoint/2010/main" val="1998109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A955-D38C-487F-BE9C-93458B16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Algorithmic 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38E95-B4CD-4365-A86B-49DF8A8D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241"/>
            <a:ext cx="10232254" cy="51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2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5838-9B7B-4A79-950D-B1BB5AAD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F755E-17F4-4C61-A146-BE4B0EDDE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several model types to find best option</a:t>
            </a:r>
          </a:p>
          <a:p>
            <a:r>
              <a:rPr lang="en-US" dirty="0"/>
              <a:t>For each model algorithm, did a nested cross-validation:</a:t>
            </a:r>
          </a:p>
          <a:p>
            <a:pPr lvl="1"/>
            <a:r>
              <a:rPr lang="en-US" dirty="0"/>
              <a:t>random search to find the best hyperparameters</a:t>
            </a:r>
          </a:p>
          <a:p>
            <a:pPr lvl="1"/>
            <a:r>
              <a:rPr lang="en-US" dirty="0"/>
              <a:t>Cross-validation of the resulting model to determine predictive ability on test data</a:t>
            </a:r>
          </a:p>
        </p:txBody>
      </p:sp>
    </p:spTree>
    <p:extLst>
      <p:ext uri="{BB962C8B-B14F-4D97-AF65-F5344CB8AC3E}">
        <p14:creationId xmlns:p14="http://schemas.microsoft.com/office/powerpoint/2010/main" val="4147387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C3C4-7328-45E6-B097-6B926D0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B5AAF-0FEA-458B-902A-D60C9C5B9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option for explainable model</a:t>
            </a:r>
          </a:p>
          <a:p>
            <a:r>
              <a:rPr lang="en-US" dirty="0"/>
              <a:t>Used </a:t>
            </a:r>
            <a:r>
              <a:rPr lang="en-US" dirty="0" err="1"/>
              <a:t>MinMax</a:t>
            </a:r>
            <a:r>
              <a:rPr lang="en-US" dirty="0"/>
              <a:t> scaler on 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scores were approximately zero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DC570-DAA5-4E5D-8807-877031542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31" y="2838419"/>
            <a:ext cx="10156054" cy="15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70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F31A-8D6E-46F5-A1A6-BAEB7782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Tree-Based: 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F7BF4-5DBF-48D2-BDED-FF689348A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Forest models can find interactions </a:t>
            </a:r>
          </a:p>
          <a:p>
            <a:r>
              <a:rPr lang="en-US" dirty="0"/>
              <a:t>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adjusted R-squared: .21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547D2-434B-4C88-B9B6-EF1DE041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37" y="2759040"/>
            <a:ext cx="9277526" cy="15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9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5688-55AD-4E94-A0E9-539469A5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Tree-Based: Gradient Boosted Tree Ensembles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A312D-4F6A-481F-B060-CED925E7C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Adjusted R-Squared: .25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C1E47-C440-4E84-8912-DA7D3841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92" y="2675731"/>
            <a:ext cx="940861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4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2620-ADBE-4413-B4F8-C6049416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Other Models: Support Vector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0125-013D-4E45-AD30-A4AC6C45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Vector Machines 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Adjusted R-Squared: approximately zero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1319E-BB2D-46CB-8A2B-C7F73391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74" y="2353450"/>
            <a:ext cx="106720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2620-ADBE-4413-B4F8-C6049416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Other Models: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0125-013D-4E45-AD30-A4AC6C45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KNR search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Adjusted R-Squared: .05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E3EF1-40CC-4476-8200-D613863B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30" y="2281780"/>
            <a:ext cx="10504670" cy="13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F188-6365-4F1F-A79A-81A9381A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Shelter Dataset: Exploration &amp;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A3250-0B0F-43A1-9C6E-408D26B13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Useable variables: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82633-EC95-4B94-987E-949459D3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434" y="2368495"/>
            <a:ext cx="3704977" cy="29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05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8EDC-E121-4560-B9F4-22409FB3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Model Score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6C46A-9E25-48CE-871B-539E77738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49" y="1690688"/>
            <a:ext cx="8349701" cy="3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83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8EDC-E121-4560-B9F4-22409FB3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34FFF-EA94-4C0D-A9FB-D7937FE3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1" y="1690688"/>
            <a:ext cx="9449197" cy="29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7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D1F-6714-48BC-A684-EFA01F05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0EE4-5922-4021-B746-78469C3F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use the gradient boosted tree model since only it and the Random Forest models had scores well above 0. </a:t>
            </a:r>
          </a:p>
          <a:p>
            <a:r>
              <a:rPr lang="en-US" dirty="0"/>
              <a:t>The somewhat better score is worth using the non-parallelizable model. </a:t>
            </a:r>
          </a:p>
          <a:p>
            <a:r>
              <a:rPr lang="en-US" dirty="0"/>
              <a:t>The low score across models indicates that more information may be needed to improve the ability to predict time in the shelter.</a:t>
            </a:r>
          </a:p>
          <a:p>
            <a:r>
              <a:rPr lang="en-US" dirty="0"/>
              <a:t>This also indicates that the Austin Animal Shelter is doing a good job of ensuring all types of dogs are getting out of the shelter in a timely manner.</a:t>
            </a:r>
          </a:p>
        </p:txBody>
      </p:sp>
    </p:spTree>
    <p:extLst>
      <p:ext uri="{BB962C8B-B14F-4D97-AF65-F5344CB8AC3E}">
        <p14:creationId xmlns:p14="http://schemas.microsoft.com/office/powerpoint/2010/main" val="3917905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D1F-6714-48BC-A684-EFA01F05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0EE4-5922-4021-B746-78469C3F9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not find evidence that this shelter is having problems like ‘Black Dog Syndrome’</a:t>
            </a:r>
          </a:p>
        </p:txBody>
      </p:sp>
    </p:spTree>
    <p:extLst>
      <p:ext uri="{BB962C8B-B14F-4D97-AF65-F5344CB8AC3E}">
        <p14:creationId xmlns:p14="http://schemas.microsoft.com/office/powerpoint/2010/main" val="1721570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1FB69-E38E-4AC9-8D2D-DAF9E7233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None of the features in the model have obvious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37888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8A9A9-6A66-4773-8872-325E5223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" y="1605688"/>
            <a:ext cx="6163272" cy="424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00745-976A-4CE5-8974-BF277BF0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81" y="1605689"/>
            <a:ext cx="6152966" cy="42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1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A2C4C-6F4D-455E-97EA-1FF4A354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6" y="1577999"/>
            <a:ext cx="5997251" cy="4148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C307B-B8ED-4461-B898-309DD964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84" y="1688496"/>
            <a:ext cx="6101910" cy="41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54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9E27-C8B7-404C-94F6-29E60D4DD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Features in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B36FE-46B6-4E6E-99EE-D9E72BDD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81" y="1505812"/>
            <a:ext cx="6086066" cy="43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64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F155-3EEE-4ED9-A4A1-9460FF7A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Error Distribution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5D20E2-2942-4C16-A56C-9BCBE1A2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Chosen </a:t>
            </a:r>
            <a:r>
              <a:rPr lang="en-US" dirty="0" err="1"/>
              <a:t>gboost</a:t>
            </a:r>
            <a:r>
              <a:rPr lang="en-US" dirty="0"/>
              <a:t> model was fit to the reduced set of features</a:t>
            </a:r>
          </a:p>
          <a:p>
            <a:r>
              <a:rPr lang="en-US" dirty="0"/>
              <a:t>Used to predict</a:t>
            </a:r>
          </a:p>
          <a:p>
            <a:r>
              <a:rPr lang="en-US" dirty="0"/>
              <a:t>Predicted values had </a:t>
            </a:r>
            <a:r>
              <a:rPr lang="en-US" dirty="0" err="1"/>
              <a:t>boxcox</a:t>
            </a:r>
            <a:r>
              <a:rPr lang="en-US" dirty="0"/>
              <a:t> transformation reversed</a:t>
            </a:r>
          </a:p>
          <a:p>
            <a:r>
              <a:rPr lang="en-US" dirty="0"/>
              <a:t>It appears the model is mainly picking up on a set of predictable stay lengths around 40-75 days</a:t>
            </a:r>
          </a:p>
          <a:p>
            <a:r>
              <a:rPr lang="en-US" dirty="0"/>
              <a:t>The very long stays are not being predicted as such by the model</a:t>
            </a:r>
          </a:p>
        </p:txBody>
      </p:sp>
    </p:spTree>
    <p:extLst>
      <p:ext uri="{BB962C8B-B14F-4D97-AF65-F5344CB8AC3E}">
        <p14:creationId xmlns:p14="http://schemas.microsoft.com/office/powerpoint/2010/main" val="679024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006F4-BA40-4010-8006-49BC386A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57" y="1048746"/>
            <a:ext cx="7544188" cy="5791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AF155-3EEE-4ED9-A4A1-9460FF7A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Error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652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ECBA-8485-4419-9D12-BB6DDA66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E0F1B-6A6F-489A-BDF1-8DC719868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types of outcome field: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995C1-105B-4E0D-81C0-F6D1DEF51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11" y="2302581"/>
            <a:ext cx="5451927" cy="42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38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8CF5-F94C-4832-A5E5-ECEC7552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Further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B705-CE28-49EB-B0F3-9CF7D1C74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Modeling outcome categories (such as Adoption, Return to Owner, etc. ) as a predicted variable</a:t>
            </a:r>
          </a:p>
          <a:p>
            <a:r>
              <a:rPr lang="en-US" dirty="0"/>
              <a:t>Looking for additional variables that might influence the amount of time the animals stay in the shelter.  </a:t>
            </a:r>
          </a:p>
        </p:txBody>
      </p:sp>
    </p:spTree>
    <p:extLst>
      <p:ext uri="{BB962C8B-B14F-4D97-AF65-F5344CB8AC3E}">
        <p14:creationId xmlns:p14="http://schemas.microsoft.com/office/powerpoint/2010/main" val="188430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E3B4-329B-4375-B7E3-C3FB6BAD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E0D72-8287-46E6-8EE2-9CD5E5A23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¼ of variability in length of stays at the Austin Animal Shelter can be predicted using a gradient boosted trees model</a:t>
            </a:r>
          </a:p>
          <a:p>
            <a:r>
              <a:rPr lang="en-US" dirty="0"/>
              <a:t>Most important features are neutering in the shelter, and age of animal</a:t>
            </a:r>
          </a:p>
          <a:p>
            <a:r>
              <a:rPr lang="en-US" dirty="0"/>
              <a:t>More data collection is needed to determine why some animals stay for very long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5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F84-A69C-410D-8957-D2133F6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3FB0-0E62-4ADD-A501-29241F563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46510-081B-40C9-816B-A7695A11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0" y="2298962"/>
            <a:ext cx="3220738" cy="275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9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F84-A69C-410D-8957-D2133F6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3FB0-0E62-4ADD-A501-29241F563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split into two columns</a:t>
            </a:r>
          </a:p>
          <a:p>
            <a:r>
              <a:rPr lang="en-US" dirty="0"/>
              <a:t>Color types split off (e.g. </a:t>
            </a:r>
            <a:r>
              <a:rPr lang="en-US" i="1" dirty="0"/>
              <a:t>Merle</a:t>
            </a:r>
            <a:r>
              <a:rPr lang="en-US" dirty="0"/>
              <a:t> removed from </a:t>
            </a:r>
            <a:r>
              <a:rPr lang="en-US" i="1" dirty="0"/>
              <a:t>Tan Merle</a:t>
            </a:r>
            <a:r>
              <a:rPr lang="en-US" dirty="0"/>
              <a:t>)</a:t>
            </a:r>
          </a:p>
          <a:p>
            <a:r>
              <a:rPr lang="en-US" dirty="0"/>
              <a:t>Color types One Hot Encoded</a:t>
            </a:r>
          </a:p>
          <a:p>
            <a:r>
              <a:rPr lang="en-US" dirty="0"/>
              <a:t>Both color columns were One Hot Encoded</a:t>
            </a:r>
          </a:p>
          <a:p>
            <a:r>
              <a:rPr lang="en-US" dirty="0"/>
              <a:t>OHE columns for each color combined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0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38C6-B7EF-464A-B86E-D1FBC9B9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Intake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FD431-7326-40A8-A2E9-019BF66ED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Intake Condition and Type are similar; I did not combine.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623C0-74E1-4E82-929B-F8851E2D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10" y="2400766"/>
            <a:ext cx="8221779" cy="24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AF84-A69C-410D-8957-D2133F66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D3FB0-0E62-4ADD-A501-29241F563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common Colors: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F03D0-6041-45CF-9500-ED33E026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53" y="2422026"/>
            <a:ext cx="2102420" cy="27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956</Words>
  <Application>Microsoft Office PowerPoint</Application>
  <PresentationFormat>Widescreen</PresentationFormat>
  <Paragraphs>139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Intro</vt:lpstr>
      <vt:lpstr>Intro</vt:lpstr>
      <vt:lpstr>Shelter Dataset: Exploration &amp; Cleaning</vt:lpstr>
      <vt:lpstr>Shelter Dataset: Exploration &amp; Cleaning</vt:lpstr>
      <vt:lpstr> Outcome</vt:lpstr>
      <vt:lpstr> Color</vt:lpstr>
      <vt:lpstr> Color</vt:lpstr>
      <vt:lpstr>Intake Features</vt:lpstr>
      <vt:lpstr> Color</vt:lpstr>
      <vt:lpstr>Import Dataset: dog breed description</vt:lpstr>
      <vt:lpstr>Initial Feature Selection</vt:lpstr>
      <vt:lpstr>PowerPoint Presentation</vt:lpstr>
      <vt:lpstr>Initial Feature Selection</vt:lpstr>
      <vt:lpstr>Feature Augmentation: Combining Datsets</vt:lpstr>
      <vt:lpstr> Breed Field Cleaning</vt:lpstr>
      <vt:lpstr> Breed Field Cleaning</vt:lpstr>
      <vt:lpstr> Breed Field Cleaning</vt:lpstr>
      <vt:lpstr> Breed Field Cleaning</vt:lpstr>
      <vt:lpstr> Combine DataFrames</vt:lpstr>
      <vt:lpstr>Feature Engineering</vt:lpstr>
      <vt:lpstr>Feature Engineering</vt:lpstr>
      <vt:lpstr> Feature Engineering: Datetime</vt:lpstr>
      <vt:lpstr>Feature Selection</vt:lpstr>
      <vt:lpstr> Feature Selection: Look for Multicollinearity</vt:lpstr>
      <vt:lpstr>PowerPoint Presentation</vt:lpstr>
      <vt:lpstr> Feature Selection: Look for Multicollinearity</vt:lpstr>
      <vt:lpstr>PowerPoint Presentation</vt:lpstr>
      <vt:lpstr> Feature Selection: Look for Multicollinearity</vt:lpstr>
      <vt:lpstr> Review Variable Distribution</vt:lpstr>
      <vt:lpstr> Review Variable Distribution</vt:lpstr>
      <vt:lpstr> Review Variable Distribution</vt:lpstr>
      <vt:lpstr> Algorithmic Feature Selection</vt:lpstr>
      <vt:lpstr> Algorithmic Feature Selection</vt:lpstr>
      <vt:lpstr>Modeling</vt:lpstr>
      <vt:lpstr> Linear Regression</vt:lpstr>
      <vt:lpstr> Tree-Based: Random Forests</vt:lpstr>
      <vt:lpstr>Tree-Based: Gradient Boosted Tree Ensembles</vt:lpstr>
      <vt:lpstr> Other Models: Support Vector Machines</vt:lpstr>
      <vt:lpstr> Other Models: K-Nearest Neighbors</vt:lpstr>
      <vt:lpstr> Model Score Comparison</vt:lpstr>
      <vt:lpstr>Chosen Model</vt:lpstr>
      <vt:lpstr>Interpretation</vt:lpstr>
      <vt:lpstr>Interpretation</vt:lpstr>
      <vt:lpstr> Features in Model</vt:lpstr>
      <vt:lpstr> Features in Model</vt:lpstr>
      <vt:lpstr> Features in Model</vt:lpstr>
      <vt:lpstr> Features in Model</vt:lpstr>
      <vt:lpstr> Error Distribution</vt:lpstr>
      <vt:lpstr> Error Distribution</vt:lpstr>
      <vt:lpstr> Further Study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Chris Oyer</dc:creator>
  <cp:lastModifiedBy>Chris Oyer</cp:lastModifiedBy>
  <cp:revision>24</cp:revision>
  <dcterms:created xsi:type="dcterms:W3CDTF">2019-09-10T16:51:58Z</dcterms:created>
  <dcterms:modified xsi:type="dcterms:W3CDTF">2019-09-12T05:44:11Z</dcterms:modified>
</cp:coreProperties>
</file>